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3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57" r:id="rId4"/>
    <p:sldId id="259" r:id="rId5"/>
    <p:sldId id="258" r:id="rId6"/>
    <p:sldId id="265" r:id="rId7"/>
    <p:sldId id="270" r:id="rId8"/>
    <p:sldId id="269" r:id="rId9"/>
    <p:sldId id="266" r:id="rId10"/>
    <p:sldId id="268" r:id="rId11"/>
    <p:sldId id="273" r:id="rId12"/>
    <p:sldId id="274" r:id="rId13"/>
    <p:sldId id="279" r:id="rId14"/>
    <p:sldId id="280" r:id="rId15"/>
    <p:sldId id="281" r:id="rId16"/>
    <p:sldId id="267" r:id="rId17"/>
    <p:sldId id="262" r:id="rId18"/>
    <p:sldId id="282" r:id="rId19"/>
    <p:sldId id="263" r:id="rId20"/>
    <p:sldId id="277" r:id="rId21"/>
    <p:sldId id="272" r:id="rId22"/>
    <p:sldId id="283" r:id="rId23"/>
    <p:sldId id="284" r:id="rId24"/>
    <p:sldId id="285" r:id="rId25"/>
    <p:sldId id="264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B642A-6F61-EA4E-97DB-1C3D22DA86DC}" type="datetimeFigureOut">
              <a:rPr lang="en-US" smtClean="0"/>
              <a:t>7/1/15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A0A00-30A2-074C-AAC0-5ECCCA1BE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935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E97D2-60B4-BF4A-8D3A-FC3C3D7BE918}" type="datetimeFigureOut">
              <a:rPr lang="en-US" smtClean="0"/>
              <a:t>7/1/15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B4E03-03DD-5E4B-B8B1-5D03133FB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67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F2F6-C8B8-1F46-AB2D-EC4053275EE1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5CAF0-11EF-CF45-8E66-3442844481CC}" type="datetime1">
              <a:rPr lang="en-US" smtClean="0"/>
              <a:t>7/1/15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E3E6-4E89-E549-9ACF-5E5F8A9282D0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2A0E6-09B1-B34D-ABB9-59A37319C1D9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6CAF-68D2-A741-B37D-A46C4A718DF6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DF34-2534-6F44-8214-30D7DDC409AD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D825A-D95C-8F42-8448-AAAAF943DF63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799D-BDE5-BE4E-BDB2-43D98F8924FB}" type="datetime1">
              <a:rPr lang="en-US" smtClean="0"/>
              <a:t>7/1/15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63755-0CBB-894B-8F15-46B247E93E69}" type="datetime1">
              <a:rPr lang="en-US" smtClean="0"/>
              <a:t>7/1/15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05D2-D0D7-9C4D-8228-D4BE6156EEFB}" type="datetime1">
              <a:rPr lang="en-US" smtClean="0"/>
              <a:t>7/1/15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E8960-FF83-2B49-BF2F-61CFD18CDB84}" type="datetime1">
              <a:rPr lang="en-US" smtClean="0"/>
              <a:t>7/1/15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97277-FEB5-BB4A-AFC1-820CF4612A54}" type="datetime1">
              <a:rPr lang="en-US" smtClean="0"/>
              <a:t>7/1/15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92CDF34-2534-6F44-8214-30D7DDC409AD}" type="datetime1">
              <a:rPr lang="en-US" smtClean="0"/>
              <a:t>7/1/15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410E704-E45E-C841-91A6-7ED0CC84EF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0.emf"/><Relationship Id="rId7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7.emf"/><Relationship Id="rId5" Type="http://schemas.openxmlformats.org/officeDocument/2006/relationships/image" Target="../media/image1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bnl.gov/eic/index.php/Eicroo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bnl.gov/eic/index.php/Eicroot%23Realistic_IR_Magnet_Setu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2223520"/>
            <a:ext cx="6498158" cy="1724867"/>
          </a:xfrm>
        </p:spPr>
        <p:txBody>
          <a:bodyPr>
            <a:noAutofit/>
          </a:bodyPr>
          <a:lstStyle/>
          <a:p>
            <a:r>
              <a:rPr lang="en-US" sz="3200" dirty="0" smtClean="0"/>
              <a:t>R&amp;D Proposal for an electron </a:t>
            </a:r>
            <a:r>
              <a:rPr lang="en-US" sz="3200" dirty="0" err="1" smtClean="0"/>
              <a:t>polarimeter</a:t>
            </a:r>
            <a:r>
              <a:rPr lang="en-US" sz="3200" dirty="0" smtClean="0"/>
              <a:t>, a luminosity monitor, and a low Q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-tagger:</a:t>
            </a:r>
            <a:br>
              <a:rPr lang="en-US" sz="3200" dirty="0" smtClean="0"/>
            </a:br>
            <a:r>
              <a:rPr lang="en-US" sz="3200" dirty="0" smtClean="0"/>
              <a:t>eRD12 Status Update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72025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Richard Petti for the BNL EIC group</a:t>
            </a:r>
          </a:p>
          <a:p>
            <a:r>
              <a:rPr lang="en-US" sz="2400" dirty="0" smtClean="0"/>
              <a:t>EIC R&amp;D Advisory Meeting</a:t>
            </a:r>
          </a:p>
          <a:p>
            <a:r>
              <a:rPr lang="en-US" sz="2400" dirty="0" smtClean="0"/>
              <a:t>July 2015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109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10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828"/>
            <a:ext cx="8229600" cy="645590"/>
          </a:xfrm>
        </p:spPr>
        <p:txBody>
          <a:bodyPr>
            <a:noAutofit/>
          </a:bodyPr>
          <a:lstStyle/>
          <a:p>
            <a:r>
              <a:rPr lang="en-US" sz="3600" dirty="0" smtClean="0"/>
              <a:t>Luminosity Monitor Implementation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215" y="1272137"/>
            <a:ext cx="5886619" cy="5010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7215" y="4305790"/>
            <a:ext cx="178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FFAG bypass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7141934">
            <a:off x="3554000" y="3255850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electron beam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27345" y="1324508"/>
            <a:ext cx="156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main detector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271625" y="4152748"/>
            <a:ext cx="208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hadron beam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3330" y="4839150"/>
            <a:ext cx="1118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emcals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18648" y="3330965"/>
            <a:ext cx="115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dipole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34464" y="2718661"/>
            <a:ext cx="2006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photon line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20401" y="2718661"/>
            <a:ext cx="598247" cy="2194733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456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018"/>
            <a:ext cx="8229600" cy="682399"/>
          </a:xfrm>
        </p:spPr>
        <p:txBody>
          <a:bodyPr>
            <a:noAutofit/>
          </a:bodyPr>
          <a:lstStyle/>
          <a:p>
            <a:r>
              <a:rPr lang="en-US" sz="3600" dirty="0" smtClean="0"/>
              <a:t>Finding Space for the </a:t>
            </a:r>
            <a:r>
              <a:rPr lang="en-US" sz="3600" dirty="0" err="1" smtClean="0"/>
              <a:t>Lumi</a:t>
            </a:r>
            <a:r>
              <a:rPr lang="en-US" sz="3600" dirty="0" smtClean="0"/>
              <a:t> Monitor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7428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ongoing discussions with C-AD</a:t>
            </a:r>
          </a:p>
          <a:p>
            <a:r>
              <a:rPr lang="en-US" sz="1800" dirty="0" smtClean="0"/>
              <a:t>seems that there is enough room in the current design</a:t>
            </a:r>
          </a:p>
          <a:p>
            <a:r>
              <a:rPr lang="en-US" sz="1800" dirty="0" smtClean="0"/>
              <a:t>to scale IR schematic below with a +/- 4mrad cone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 descr="lumi_monitor_ques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01" y="2770194"/>
            <a:ext cx="7181357" cy="39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7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02663"/>
            <a:ext cx="8042276" cy="936284"/>
          </a:xfrm>
        </p:spPr>
        <p:txBody>
          <a:bodyPr>
            <a:noAutofit/>
          </a:bodyPr>
          <a:lstStyle/>
          <a:p>
            <a:r>
              <a:rPr lang="en-US" sz="3600" dirty="0" smtClean="0"/>
              <a:t>Is +/- 4mrad enough?  </a:t>
            </a:r>
            <a:br>
              <a:rPr lang="en-US" sz="3600" dirty="0" smtClean="0"/>
            </a:br>
            <a:r>
              <a:rPr lang="en-US" sz="3600" dirty="0" smtClean="0"/>
              <a:t>Short answer yes!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939713"/>
            <a:ext cx="8042276" cy="4343400"/>
          </a:xfrm>
        </p:spPr>
        <p:txBody>
          <a:bodyPr/>
          <a:lstStyle/>
          <a:p>
            <a:r>
              <a:rPr lang="en-US" dirty="0" smtClean="0"/>
              <a:t>Look at simulations from </a:t>
            </a:r>
            <a:r>
              <a:rPr lang="en-US" dirty="0" err="1"/>
              <a:t>e+p</a:t>
            </a:r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e+p+</a:t>
            </a:r>
            <a:r>
              <a:rPr lang="en-US" dirty="0" err="1" smtClean="0">
                <a:sym typeface="Wingdings"/>
              </a:rPr>
              <a:t>γ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unpolarized</a:t>
            </a:r>
            <a:r>
              <a:rPr lang="en-US" dirty="0" smtClean="0"/>
              <a:t>) from DJANGOH</a:t>
            </a:r>
          </a:p>
          <a:p>
            <a:r>
              <a:rPr lang="en-US" dirty="0" smtClean="0"/>
              <a:t>also compare to toy simulation of photons pulled from the Bethe-</a:t>
            </a:r>
            <a:r>
              <a:rPr lang="en-US" dirty="0" err="1" smtClean="0"/>
              <a:t>Heitler</a:t>
            </a:r>
            <a:r>
              <a:rPr lang="en-US" dirty="0" smtClean="0"/>
              <a:t> calculation</a:t>
            </a:r>
          </a:p>
          <a:p>
            <a:r>
              <a:rPr lang="en-US" dirty="0" smtClean="0"/>
              <a:t>fold in effect of beam optics</a:t>
            </a:r>
          </a:p>
          <a:p>
            <a:pPr lvl="1"/>
            <a:r>
              <a:rPr lang="en-US" dirty="0" smtClean="0"/>
              <a:t>angle smearing from angular beam divergence</a:t>
            </a:r>
          </a:p>
          <a:p>
            <a:pPr lvl="1"/>
            <a:r>
              <a:rPr lang="en-US" dirty="0" smtClean="0"/>
              <a:t>steering of vertex position also studied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40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722"/>
            <a:ext cx="8229600" cy="645782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Lumi</a:t>
            </a:r>
            <a:r>
              <a:rPr lang="en-US" sz="2400" dirty="0" smtClean="0"/>
              <a:t> monitor study – the </a:t>
            </a:r>
            <a:r>
              <a:rPr lang="en-US" sz="2400" dirty="0" err="1"/>
              <a:t>e+p</a:t>
            </a:r>
            <a:r>
              <a:rPr lang="en-US" sz="2400" dirty="0"/>
              <a:t> </a:t>
            </a:r>
            <a:r>
              <a:rPr lang="en-US" sz="2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err="1">
                <a:sym typeface="Wingdings"/>
              </a:rPr>
              <a:t>e+</a:t>
            </a:r>
            <a:r>
              <a:rPr lang="en-US" sz="2400" dirty="0" err="1" smtClean="0">
                <a:sym typeface="Wingdings"/>
              </a:rPr>
              <a:t>p</a:t>
            </a:r>
            <a:r>
              <a:rPr lang="en-US" sz="2400" dirty="0" err="1">
                <a:sym typeface="Wingdings"/>
              </a:rPr>
              <a:t>+</a:t>
            </a:r>
            <a:r>
              <a:rPr lang="en-US" sz="2400" dirty="0" err="1" smtClean="0">
                <a:sym typeface="Wingdings"/>
              </a:rPr>
              <a:t>γ</a:t>
            </a:r>
            <a:r>
              <a:rPr lang="en-US" sz="2400" dirty="0" err="1" smtClean="0"/>
              <a:t>process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5337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Two estimates of the expected angular distrubition of Bremsstrahlung photons</a:t>
            </a:r>
          </a:p>
          <a:p>
            <a:pPr lvl="1"/>
            <a:r>
              <a:rPr lang="en-US" sz="1600" dirty="0" smtClean="0"/>
              <a:t>Bethe-Heitler calculation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DJANGOH simulation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671416"/>
              </p:ext>
            </p:extLst>
          </p:nvPr>
        </p:nvGraphicFramePr>
        <p:xfrm>
          <a:off x="2557404" y="1996275"/>
          <a:ext cx="2616137" cy="922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Equation" r:id="rId3" imgW="1549400" imgH="546100" progId="Equation.3">
                  <p:embed/>
                </p:oleObj>
              </mc:Choice>
              <mc:Fallback>
                <p:oleObj name="Equation" r:id="rId3" imgW="15494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7404" y="1996275"/>
                        <a:ext cx="2616137" cy="92208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Screen Shot 2015-04-30 at 11.52.45 A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6" y="3448302"/>
            <a:ext cx="5125972" cy="33159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4444" y="3448302"/>
            <a:ext cx="30629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Note: relative scaling (please ignore numbers on </a:t>
            </a:r>
            <a:r>
              <a:rPr lang="en-US" dirty="0" err="1" smtClean="0">
                <a:solidFill>
                  <a:srgbClr val="000000"/>
                </a:solidFill>
              </a:rPr>
              <a:t>yaxis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3162" y="4557751"/>
            <a:ext cx="1954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Bethe-Heitler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DJANGOH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7385" y="3448302"/>
            <a:ext cx="3653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typical angle of emission is less than 0.03mrad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though there is a fairly long tail to the distribution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roughly factor of 10 less than contribution from beam divergence for top energy ep collisions (see next slide)</a:t>
            </a:r>
          </a:p>
        </p:txBody>
      </p:sp>
    </p:spTree>
    <p:extLst>
      <p:ext uri="{BB962C8B-B14F-4D97-AF65-F5344CB8AC3E}">
        <p14:creationId xmlns:p14="http://schemas.microsoft.com/office/powerpoint/2010/main" val="2449386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6477"/>
            <a:ext cx="8229600" cy="505971"/>
          </a:xfrm>
        </p:spPr>
        <p:txBody>
          <a:bodyPr>
            <a:noAutofit/>
          </a:bodyPr>
          <a:lstStyle/>
          <a:p>
            <a:r>
              <a:rPr lang="en-US" sz="3200" dirty="0" smtClean="0"/>
              <a:t>Luminosity monitor study – beam optics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72987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 smtClean="0"/>
              <a:t>calculation of the angular beam divergence (in radians)</a:t>
            </a:r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r>
              <a:rPr lang="en-US" sz="1800" dirty="0" smtClean="0"/>
              <a:t>sigma_theta = angular beam divergence</a:t>
            </a:r>
          </a:p>
          <a:p>
            <a:pPr lvl="1"/>
            <a:r>
              <a:rPr lang="en-US" sz="1800" dirty="0" smtClean="0"/>
              <a:t>epsilon = (normalized) emittance (taken from table 3-1 of the design report)</a:t>
            </a:r>
          </a:p>
          <a:p>
            <a:pPr lvl="1"/>
            <a:r>
              <a:rPr lang="en-US" sz="1800" dirty="0" smtClean="0"/>
              <a:t>gamma = lorentz factor</a:t>
            </a:r>
          </a:p>
          <a:p>
            <a:pPr lvl="1"/>
            <a:r>
              <a:rPr lang="en-US" sz="1800" dirty="0" smtClean="0"/>
              <a:t>beta* = beam optics parameter at IP (5cm taken from table 3-1)</a:t>
            </a:r>
          </a:p>
          <a:p>
            <a:r>
              <a:rPr lang="en-US" sz="2000" dirty="0" smtClean="0"/>
              <a:t>for 20x250 GeV e+p collisions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for other beam conditions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612719"/>
              </p:ext>
            </p:extLst>
          </p:nvPr>
        </p:nvGraphicFramePr>
        <p:xfrm>
          <a:off x="3488580" y="1145354"/>
          <a:ext cx="1053702" cy="672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" name="Equation" r:id="rId3" imgW="736600" imgH="469900" progId="Equation.3">
                  <p:embed/>
                </p:oleObj>
              </mc:Choice>
              <mc:Fallback>
                <p:oleObj name="Equation" r:id="rId3" imgW="7366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88580" y="1145354"/>
                        <a:ext cx="1053702" cy="672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624581"/>
              </p:ext>
            </p:extLst>
          </p:nvPr>
        </p:nvGraphicFramePr>
        <p:xfrm>
          <a:off x="799659" y="3815039"/>
          <a:ext cx="2688921" cy="628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" name="Equation" r:id="rId5" imgW="1955800" imgH="457200" progId="Equation.3">
                  <p:embed/>
                </p:oleObj>
              </mc:Choice>
              <mc:Fallback>
                <p:oleObj name="Equation" r:id="rId5" imgW="1955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9659" y="3815039"/>
                        <a:ext cx="2688921" cy="628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beamDivergence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193" y="4272461"/>
            <a:ext cx="3413100" cy="244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42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119"/>
            <a:ext cx="8229600" cy="447717"/>
          </a:xfrm>
        </p:spPr>
        <p:txBody>
          <a:bodyPr>
            <a:noAutofit/>
          </a:bodyPr>
          <a:lstStyle/>
          <a:p>
            <a:r>
              <a:rPr lang="en-US" sz="2400" dirty="0" smtClean="0"/>
              <a:t>Luminosity monitor study – additional effect of beam steering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6194"/>
            <a:ext cx="822960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considering the added effect if the IP moves a bit and is off center</a:t>
            </a:r>
          </a:p>
          <a:p>
            <a:r>
              <a:rPr lang="en-US" sz="1600" dirty="0" smtClean="0"/>
              <a:t>look at DJANGOH </a:t>
            </a:r>
            <a:r>
              <a:rPr lang="en-US" sz="1600" dirty="0" err="1"/>
              <a:t>e+p</a:t>
            </a:r>
            <a:r>
              <a:rPr lang="en-US" sz="1600" dirty="0"/>
              <a:t> </a:t>
            </a:r>
            <a:r>
              <a:rPr lang="en-US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err="1">
                <a:sym typeface="Wingdings"/>
              </a:rPr>
              <a:t>e+p+</a:t>
            </a:r>
            <a:r>
              <a:rPr lang="en-US" sz="1600" dirty="0" err="1" smtClean="0">
                <a:sym typeface="Wingdings"/>
              </a:rPr>
              <a:t>γ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smtClean="0"/>
              <a:t>events fed into EicRoot</a:t>
            </a:r>
          </a:p>
          <a:p>
            <a:r>
              <a:rPr lang="en-US" sz="1600" dirty="0" smtClean="0"/>
              <a:t>both curves include crossing angle (10mrad) and angular beam divergence (0.1mrad) and a flat z vertex spread of +/- 2.5cm</a:t>
            </a:r>
          </a:p>
          <a:p>
            <a:pPr lvl="1"/>
            <a:r>
              <a:rPr lang="en-US" sz="1400" dirty="0" smtClean="0"/>
              <a:t>black has all events at (0,0) vertex</a:t>
            </a:r>
          </a:p>
          <a:p>
            <a:pPr lvl="1"/>
            <a:r>
              <a:rPr lang="en-US" sz="1400" dirty="0" smtClean="0"/>
              <a:t>red has events with (x,y) vertex distributed flat with +/- 0.5cm</a:t>
            </a:r>
          </a:p>
          <a:p>
            <a:r>
              <a:rPr lang="en-US" sz="1600" dirty="0" smtClean="0"/>
              <a:t>note that in this definition, the electron going direction is 0 degrees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 descr="xysmea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582" y="3643544"/>
            <a:ext cx="4354865" cy="299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7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018"/>
            <a:ext cx="8229600" cy="7560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-tagger Implementation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3168"/>
            <a:ext cx="9144000" cy="310847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4841212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196096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558263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491066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478198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355331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643420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57200" y="2631852"/>
            <a:ext cx="18408" cy="1030656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3265" y="3625693"/>
            <a:ext cx="915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 = -45m             -35m                        -15m           -4m  0m  4m                   18m                              38m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2932" y="1545983"/>
            <a:ext cx="1656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FFAG bypass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664916" y="1711624"/>
            <a:ext cx="1941390" cy="94720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8" idx="2"/>
          </p:cNvCxnSpPr>
          <p:nvPr/>
        </p:nvCxnSpPr>
        <p:spPr>
          <a:xfrm flipH="1">
            <a:off x="2609694" y="2185228"/>
            <a:ext cx="55222" cy="2544747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8" idx="6"/>
          </p:cNvCxnSpPr>
          <p:nvPr/>
        </p:nvCxnSpPr>
        <p:spPr>
          <a:xfrm>
            <a:off x="4606306" y="2185228"/>
            <a:ext cx="946382" cy="2544747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693" y="4729975"/>
            <a:ext cx="2942995" cy="208659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14346948">
            <a:off x="2717975" y="5087852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electron beam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695745" y="4729975"/>
            <a:ext cx="519607" cy="87683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26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09"/>
            <a:ext cx="8229600" cy="792827"/>
          </a:xfrm>
        </p:spPr>
        <p:txBody>
          <a:bodyPr>
            <a:normAutofit/>
          </a:bodyPr>
          <a:lstStyle/>
          <a:p>
            <a:r>
              <a:rPr lang="en-US" dirty="0" smtClean="0"/>
              <a:t>Update on low Q</a:t>
            </a:r>
            <a:r>
              <a:rPr lang="en-US" baseline="30000" dirty="0" smtClean="0"/>
              <a:t>2</a:t>
            </a:r>
            <a:r>
              <a:rPr lang="en-US" dirty="0" smtClean="0"/>
              <a:t>-tagger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0085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low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-tagger will be used to capture electrons that miss main detector and come from low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(&lt;0.1GeV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 events</a:t>
            </a:r>
          </a:p>
          <a:p>
            <a:pPr lvl="1"/>
            <a:r>
              <a:rPr lang="en-US" sz="1800" dirty="0" smtClean="0"/>
              <a:t>physics topic: </a:t>
            </a:r>
            <a:r>
              <a:rPr lang="en-US" sz="1800" dirty="0" err="1" smtClean="0"/>
              <a:t>photoproduction</a:t>
            </a:r>
            <a:r>
              <a:rPr lang="en-US" sz="1800" dirty="0" smtClean="0"/>
              <a:t> and PDF for photons</a:t>
            </a:r>
          </a:p>
          <a:p>
            <a:r>
              <a:rPr lang="en-US" sz="2000" dirty="0" smtClean="0"/>
              <a:t>add a third layer for redundancy in track reconstruction</a:t>
            </a:r>
          </a:p>
          <a:p>
            <a:r>
              <a:rPr lang="en-US" sz="2000" dirty="0" smtClean="0"/>
              <a:t>more realistic simulations underway</a:t>
            </a:r>
          </a:p>
          <a:p>
            <a:pPr lvl="1"/>
            <a:r>
              <a:rPr lang="en-US" sz="1800" dirty="0" smtClean="0"/>
              <a:t>previously implemented a scattering angle reconstruction using perfect MC hits</a:t>
            </a:r>
          </a:p>
          <a:p>
            <a:pPr lvl="1"/>
            <a:r>
              <a:rPr lang="en-US" sz="1800" dirty="0" smtClean="0"/>
              <a:t>now run the hit digitization step and </a:t>
            </a:r>
            <a:r>
              <a:rPr lang="en-US" sz="1800" dirty="0" err="1" smtClean="0"/>
              <a:t>clusterizing</a:t>
            </a:r>
            <a:r>
              <a:rPr lang="en-US" sz="1800" dirty="0" smtClean="0"/>
              <a:t> in </a:t>
            </a:r>
            <a:r>
              <a:rPr lang="en-US" sz="1800" dirty="0" err="1" smtClean="0"/>
              <a:t>emcal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560" y="4409571"/>
            <a:ext cx="4503563" cy="231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08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067"/>
            <a:ext cx="8229600" cy="554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Energy reconstruction in the low Q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-tagger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 descr="ecalRes_vs_eAndThet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0767" y="-593407"/>
            <a:ext cx="5697056" cy="841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62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398"/>
            <a:ext cx="8229600" cy="811710"/>
          </a:xfrm>
        </p:spPr>
        <p:txBody>
          <a:bodyPr/>
          <a:lstStyle/>
          <a:p>
            <a:r>
              <a:rPr lang="en-US" dirty="0" smtClean="0"/>
              <a:t>Roman Pot Implementation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27" y="1086348"/>
            <a:ext cx="9144000" cy="310847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4826185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162661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543236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8476039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463171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340304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628393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07842" y="238503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28292" y="3378873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z = -45m           -35m                       -15m           -4m  0m  4m                   18m                            38m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99815" y="1656403"/>
            <a:ext cx="3786985" cy="94720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4" idx="2"/>
          </p:cNvCxnSpPr>
          <p:nvPr/>
        </p:nvCxnSpPr>
        <p:spPr>
          <a:xfrm>
            <a:off x="4899815" y="2130007"/>
            <a:ext cx="0" cy="2252443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6"/>
          </p:cNvCxnSpPr>
          <p:nvPr/>
        </p:nvCxnSpPr>
        <p:spPr>
          <a:xfrm flipH="1">
            <a:off x="7722397" y="2130007"/>
            <a:ext cx="964403" cy="2252443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001" y="4382450"/>
            <a:ext cx="2859396" cy="24387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4819905">
            <a:off x="5429573" y="5562658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proton beam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081678" y="4730296"/>
            <a:ext cx="287369" cy="162857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533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58242"/>
            <a:ext cx="8042276" cy="828706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from the last report</a:t>
            </a:r>
          </a:p>
          <a:p>
            <a:r>
              <a:rPr lang="en-US" dirty="0" smtClean="0"/>
              <a:t>overview of the IR design and simulation framework</a:t>
            </a:r>
          </a:p>
          <a:p>
            <a:r>
              <a:rPr lang="en-US" dirty="0" smtClean="0"/>
              <a:t>new stuff</a:t>
            </a:r>
          </a:p>
          <a:p>
            <a:pPr lvl="1"/>
            <a:r>
              <a:rPr lang="en-US" dirty="0" smtClean="0"/>
              <a:t>general software improvements</a:t>
            </a:r>
          </a:p>
          <a:p>
            <a:pPr lvl="1"/>
            <a:r>
              <a:rPr lang="en-US" dirty="0" smtClean="0"/>
              <a:t>luminosity monitor</a:t>
            </a:r>
          </a:p>
          <a:p>
            <a:pPr lvl="1"/>
            <a:r>
              <a:rPr lang="en-US" dirty="0" smtClean="0"/>
              <a:t>extension of low Q</a:t>
            </a:r>
            <a:r>
              <a:rPr lang="en-US" baseline="30000" dirty="0" smtClean="0"/>
              <a:t>2</a:t>
            </a:r>
            <a:r>
              <a:rPr lang="en-US" dirty="0" smtClean="0"/>
              <a:t>-tagger study</a:t>
            </a:r>
          </a:p>
          <a:p>
            <a:pPr lvl="1"/>
            <a:r>
              <a:rPr lang="en-US" dirty="0" smtClean="0"/>
              <a:t>extension of roman pot study</a:t>
            </a:r>
          </a:p>
          <a:p>
            <a:r>
              <a:rPr lang="en-US" dirty="0" smtClean="0"/>
              <a:t>to do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23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9381"/>
            <a:ext cx="8229600" cy="545377"/>
          </a:xfrm>
        </p:spPr>
        <p:txBody>
          <a:bodyPr>
            <a:noAutofit/>
          </a:bodyPr>
          <a:lstStyle/>
          <a:p>
            <a:r>
              <a:rPr lang="en-US" sz="2400" dirty="0" smtClean="0"/>
              <a:t>Crunching some numbers…how close can we place the RP to the beam?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091" y="998080"/>
            <a:ext cx="4837898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how to calculate beam width RMS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for 250 </a:t>
            </a:r>
            <a:r>
              <a:rPr lang="en-US" sz="1800" dirty="0" err="1" smtClean="0"/>
              <a:t>GeV</a:t>
            </a:r>
            <a:r>
              <a:rPr lang="en-US" sz="1800" dirty="0" smtClean="0"/>
              <a:t> proton beam</a:t>
            </a:r>
          </a:p>
          <a:p>
            <a:pPr lvl="1"/>
            <a:r>
              <a:rPr lang="en-US" sz="1600" dirty="0" smtClean="0"/>
              <a:t>gamma = 270</a:t>
            </a:r>
          </a:p>
          <a:p>
            <a:pPr lvl="1"/>
            <a:r>
              <a:rPr lang="en-US" sz="1600" dirty="0" err="1" smtClean="0"/>
              <a:t>epsilon_n</a:t>
            </a:r>
            <a:r>
              <a:rPr lang="en-US" sz="1600" dirty="0" smtClean="0"/>
              <a:t> = 0.2x10^-6 m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3651715"/>
              </p:ext>
            </p:extLst>
          </p:nvPr>
        </p:nvGraphicFramePr>
        <p:xfrm>
          <a:off x="1474838" y="1555561"/>
          <a:ext cx="2086346" cy="1101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Equation" r:id="rId3" imgW="914400" imgH="482600" progId="Equation.3">
                  <p:embed/>
                </p:oleObj>
              </mc:Choice>
              <mc:Fallback>
                <p:oleObj name="Equation" r:id="rId3" imgW="9144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4838" y="1555561"/>
                        <a:ext cx="2086346" cy="1101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995471"/>
              </p:ext>
            </p:extLst>
          </p:nvPr>
        </p:nvGraphicFramePr>
        <p:xfrm>
          <a:off x="67770" y="4452554"/>
          <a:ext cx="9012045" cy="2187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2409"/>
                <a:gridCol w="1802409"/>
                <a:gridCol w="1802409"/>
                <a:gridCol w="1802409"/>
                <a:gridCol w="1802409"/>
              </a:tblGrid>
              <a:tr h="660064">
                <a:tc>
                  <a:txBody>
                    <a:bodyPr/>
                    <a:lstStyle/>
                    <a:p>
                      <a:r>
                        <a:rPr lang="en-US" dirty="0" smtClean="0"/>
                        <a:t>z location 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beta_x</a:t>
                      </a:r>
                      <a:r>
                        <a:rPr lang="en-US" dirty="0" smtClean="0"/>
                        <a:t> 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10*</a:t>
                      </a:r>
                      <a:r>
                        <a:rPr lang="en-US" dirty="0" err="1" smtClean="0"/>
                        <a:t>sigma_x</a:t>
                      </a:r>
                      <a:r>
                        <a:rPr lang="en-US" dirty="0" smtClean="0"/>
                        <a:t> [cm]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beta_y</a:t>
                      </a:r>
                      <a:r>
                        <a:rPr lang="en-US" dirty="0" smtClean="0"/>
                        <a:t> 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10*</a:t>
                      </a:r>
                      <a:r>
                        <a:rPr lang="en-US" dirty="0" err="1" smtClean="0"/>
                        <a:t>sigma_y</a:t>
                      </a:r>
                      <a:r>
                        <a:rPr lang="en-US" dirty="0" smtClean="0"/>
                        <a:t> [cm]</a:t>
                      </a:r>
                      <a:endParaRPr lang="en-US" dirty="0"/>
                    </a:p>
                  </a:txBody>
                  <a:tcPr/>
                </a:tc>
              </a:tr>
              <a:tr h="415210">
                <a:tc>
                  <a:txBody>
                    <a:bodyPr/>
                    <a:lstStyle/>
                    <a:p>
                      <a:r>
                        <a:rPr lang="en-US" dirty="0" smtClean="0"/>
                        <a:t>4.25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2116.2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496" y="990092"/>
            <a:ext cx="4451985" cy="330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6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469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roman pot acceptance: one station at 18m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296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feed in MILOU simulations of DVCS events</a:t>
            </a:r>
          </a:p>
          <a:p>
            <a:pPr lvl="1"/>
            <a:r>
              <a:rPr lang="en-US" sz="1800" dirty="0" smtClean="0"/>
              <a:t>following studies have no beam effects taken into account and event production at (0,0,0)</a:t>
            </a:r>
          </a:p>
          <a:p>
            <a:pPr lvl="1"/>
            <a:r>
              <a:rPr lang="en-US" sz="1800" dirty="0" smtClean="0"/>
              <a:t>events generated separately for low t (t &lt; 1GeV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and high t (&gt;0.9GeV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20331"/>
            <a:ext cx="3912332" cy="3009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211" y="3220331"/>
            <a:ext cx="4233240" cy="30560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17498" y="2959521"/>
            <a:ext cx="210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t (t &lt; 1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22455" y="2925438"/>
            <a:ext cx="2560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t (t &gt; 0.9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89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080"/>
            <a:ext cx="8229600" cy="70469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roman pot acceptance: one station at 18m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5833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feed in MILOU simulations of DVCS events</a:t>
            </a:r>
          </a:p>
          <a:p>
            <a:pPr lvl="1"/>
            <a:r>
              <a:rPr lang="en-US" sz="1800" dirty="0" smtClean="0"/>
              <a:t>events generated separately for low t (t &lt; 1GeV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and high t (&gt;0.9GeV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586" y="2065485"/>
            <a:ext cx="2595242" cy="25886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916" y="4333969"/>
            <a:ext cx="2418084" cy="25240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141" y="4433889"/>
            <a:ext cx="2629755" cy="24241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065485"/>
            <a:ext cx="2655019" cy="24464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5426" y="1880819"/>
            <a:ext cx="210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t (t &lt; 1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90383" y="1846736"/>
            <a:ext cx="2560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t (t &gt; 0.9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81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355"/>
            <a:ext cx="8229600" cy="696593"/>
          </a:xfrm>
        </p:spPr>
        <p:txBody>
          <a:bodyPr>
            <a:noAutofit/>
          </a:bodyPr>
          <a:lstStyle/>
          <a:p>
            <a:r>
              <a:rPr lang="en-US" sz="3600" dirty="0" smtClean="0"/>
              <a:t>Addition of a close station at 4.25m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0902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necessary for acceptance at high t (most statistics starved phase space)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9638"/>
            <a:ext cx="9144000" cy="265147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04950" y="3213884"/>
            <a:ext cx="6339050" cy="31424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287" y="3851682"/>
            <a:ext cx="2668290" cy="25046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282" y="1880819"/>
            <a:ext cx="2885914" cy="1938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4702" y="1880819"/>
            <a:ext cx="2563854" cy="20292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9987" y="1603526"/>
            <a:ext cx="210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t (t &lt; 1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7689" y="1563515"/>
            <a:ext cx="2560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t (t &gt; 0.9 GeV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65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8200"/>
            <a:ext cx="8042276" cy="980835"/>
          </a:xfrm>
        </p:spPr>
        <p:txBody>
          <a:bodyPr/>
          <a:lstStyle/>
          <a:p>
            <a:r>
              <a:rPr lang="en-US" dirty="0" smtClean="0"/>
              <a:t>Electron </a:t>
            </a:r>
            <a:r>
              <a:rPr lang="en-US" dirty="0" err="1" smtClean="0"/>
              <a:t>Polarimetry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59108"/>
            <a:ext cx="8042276" cy="481655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considering to use </a:t>
            </a:r>
            <a:r>
              <a:rPr lang="en-US" dirty="0" err="1" smtClean="0"/>
              <a:t>compton</a:t>
            </a:r>
            <a:r>
              <a:rPr lang="en-US" dirty="0" smtClean="0"/>
              <a:t>-scattering process for measurement (as was done at HERA)</a:t>
            </a:r>
          </a:p>
          <a:p>
            <a:r>
              <a:rPr lang="en-US" dirty="0" smtClean="0"/>
              <a:t>Lesson from HERA</a:t>
            </a:r>
          </a:p>
          <a:p>
            <a:pPr lvl="1"/>
            <a:r>
              <a:rPr lang="en-US" dirty="0" smtClean="0"/>
              <a:t>important to integrate </a:t>
            </a:r>
            <a:r>
              <a:rPr lang="en-US" dirty="0" err="1" smtClean="0"/>
              <a:t>polarimeter</a:t>
            </a:r>
            <a:r>
              <a:rPr lang="en-US" dirty="0" smtClean="0"/>
              <a:t> into the design of the IR from the beginning</a:t>
            </a:r>
          </a:p>
          <a:p>
            <a:pPr lvl="2"/>
            <a:r>
              <a:rPr lang="en-US" dirty="0" smtClean="0"/>
              <a:t>not done for the longitudinal </a:t>
            </a:r>
            <a:r>
              <a:rPr lang="en-US" dirty="0" err="1" smtClean="0"/>
              <a:t>polarimeter</a:t>
            </a:r>
            <a:r>
              <a:rPr lang="en-US" dirty="0" smtClean="0"/>
              <a:t> and resulted in larger background that probably could have been mitigated</a:t>
            </a:r>
          </a:p>
          <a:p>
            <a:r>
              <a:rPr lang="en-US" dirty="0" smtClean="0"/>
              <a:t>Need to find the optimal place for the detectors</a:t>
            </a:r>
          </a:p>
          <a:p>
            <a:pPr lvl="1"/>
            <a:r>
              <a:rPr lang="en-US" dirty="0" smtClean="0"/>
              <a:t>reduce backgrounds from Bremsstrahlung and synchrotron radiation</a:t>
            </a:r>
          </a:p>
          <a:p>
            <a:pPr lvl="2"/>
            <a:r>
              <a:rPr lang="en-US" dirty="0" smtClean="0"/>
              <a:t>place is a short section with gentle bending</a:t>
            </a:r>
          </a:p>
          <a:p>
            <a:pPr lvl="1"/>
            <a:r>
              <a:rPr lang="en-US" dirty="0" smtClean="0"/>
              <a:t>maximize Compton rate</a:t>
            </a:r>
          </a:p>
          <a:p>
            <a:pPr lvl="2"/>
            <a:r>
              <a:rPr lang="en-US" dirty="0" smtClean="0"/>
              <a:t>small crossing angle with beam</a:t>
            </a:r>
          </a:p>
          <a:p>
            <a:pPr lvl="2"/>
            <a:r>
              <a:rPr lang="en-US" dirty="0" smtClean="0"/>
              <a:t>place in an area with a small electron beam width </a:t>
            </a:r>
            <a:r>
              <a:rPr lang="en-US" smtClean="0"/>
              <a:t>and divergence</a:t>
            </a:r>
            <a:endParaRPr lang="en-US" dirty="0" smtClean="0"/>
          </a:p>
          <a:p>
            <a:r>
              <a:rPr lang="en-US" dirty="0" smtClean="0"/>
              <a:t>ideally would have both transverse and longitudinal </a:t>
            </a:r>
            <a:r>
              <a:rPr lang="en-US" dirty="0" err="1" smtClean="0"/>
              <a:t>polarimeters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96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19589"/>
          </a:xfrm>
        </p:spPr>
        <p:txBody>
          <a:bodyPr/>
          <a:lstStyle/>
          <a:p>
            <a:r>
              <a:rPr lang="en-US" dirty="0" smtClean="0"/>
              <a:t>to </a:t>
            </a:r>
            <a:r>
              <a:rPr lang="en-US" dirty="0" smtClean="0"/>
              <a:t>do for the next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27165"/>
            <a:ext cx="8042276" cy="407599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electron </a:t>
            </a:r>
            <a:r>
              <a:rPr lang="en-US" dirty="0" err="1" smtClean="0"/>
              <a:t>polarimetry</a:t>
            </a:r>
            <a:r>
              <a:rPr lang="en-US" dirty="0" smtClean="0"/>
              <a:t>!</a:t>
            </a:r>
          </a:p>
          <a:p>
            <a:r>
              <a:rPr lang="en-US" dirty="0" smtClean="0"/>
              <a:t>calculation of polarized </a:t>
            </a:r>
            <a:r>
              <a:rPr lang="en-US" dirty="0" err="1"/>
              <a:t>e+p</a:t>
            </a:r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e+p+γ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cross-section</a:t>
            </a:r>
          </a:p>
          <a:p>
            <a:r>
              <a:rPr lang="en-US" dirty="0" smtClean="0"/>
              <a:t>investigate MDISIM to improve field map importing</a:t>
            </a:r>
          </a:p>
          <a:p>
            <a:pPr lvl="1"/>
            <a:r>
              <a:rPr lang="en-US" dirty="0" smtClean="0"/>
              <a:t>being developed by FCC group</a:t>
            </a:r>
          </a:p>
          <a:p>
            <a:pPr lvl="1"/>
            <a:r>
              <a:rPr lang="en-US" dirty="0" smtClean="0"/>
              <a:t>interfaces MAD-X with ROOT and GEANT</a:t>
            </a:r>
          </a:p>
          <a:p>
            <a:r>
              <a:rPr lang="en-US" dirty="0" smtClean="0"/>
              <a:t>background studies (for example synchrotron radiation)</a:t>
            </a:r>
          </a:p>
          <a:p>
            <a:r>
              <a:rPr lang="en-US" dirty="0" smtClean="0"/>
              <a:t>all studies so far focused on top energy running</a:t>
            </a:r>
          </a:p>
          <a:p>
            <a:pPr lvl="1"/>
            <a:r>
              <a:rPr lang="en-US" dirty="0" smtClean="0"/>
              <a:t>extend studies to lower energies</a:t>
            </a:r>
          </a:p>
          <a:p>
            <a:r>
              <a:rPr lang="en-US" dirty="0" smtClean="0"/>
              <a:t>current studies performed with v2.1 of machine design</a:t>
            </a:r>
          </a:p>
          <a:p>
            <a:pPr lvl="1"/>
            <a:r>
              <a:rPr lang="en-US" dirty="0" smtClean="0"/>
              <a:t>need to iterate with a newer version (there is a v3.* in existence with some of the concerns about apertures </a:t>
            </a:r>
            <a:r>
              <a:rPr lang="en-US" dirty="0" smtClean="0"/>
              <a:t>rectified</a:t>
            </a:r>
          </a:p>
          <a:p>
            <a:r>
              <a:rPr lang="en-US" dirty="0" smtClean="0"/>
              <a:t>continued financial support requested (already approved for 2 years)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83" y="5024861"/>
            <a:ext cx="26543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3291" y="5024861"/>
            <a:ext cx="52451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62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000896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Major progress made in simulations of the axillary detectors in the IR</a:t>
            </a:r>
          </a:p>
          <a:p>
            <a:pPr lvl="1"/>
            <a:r>
              <a:rPr lang="en-US" dirty="0" smtClean="0"/>
              <a:t>basic </a:t>
            </a:r>
            <a:r>
              <a:rPr lang="en-US" dirty="0" err="1" smtClean="0"/>
              <a:t>lumi</a:t>
            </a:r>
            <a:r>
              <a:rPr lang="en-US" dirty="0" smtClean="0"/>
              <a:t> monitor design and implementation in the simulation framework complete</a:t>
            </a:r>
          </a:p>
          <a:p>
            <a:pPr lvl="2"/>
            <a:r>
              <a:rPr lang="en-US" dirty="0" smtClean="0"/>
              <a:t>MC studies indicate that there is sufficient space for the system</a:t>
            </a:r>
          </a:p>
          <a:p>
            <a:pPr lvl="1"/>
            <a:r>
              <a:rPr lang="en-US" dirty="0" smtClean="0"/>
              <a:t>basic low Q</a:t>
            </a:r>
            <a:r>
              <a:rPr lang="en-US" baseline="30000" dirty="0" smtClean="0"/>
              <a:t>2</a:t>
            </a:r>
            <a:r>
              <a:rPr lang="en-US" dirty="0" smtClean="0"/>
              <a:t>-tagger design and implementation in the simulation framework complete</a:t>
            </a:r>
          </a:p>
          <a:p>
            <a:pPr lvl="2"/>
            <a:r>
              <a:rPr lang="en-US" dirty="0" smtClean="0"/>
              <a:t>performing more detailed simulations of the performance of the design based on physics</a:t>
            </a:r>
          </a:p>
          <a:p>
            <a:pPr lvl="1"/>
            <a:r>
              <a:rPr lang="en-US" dirty="0" smtClean="0"/>
              <a:t>roman pot acceptance studies confirm a need for a station before the first set of magnets to have access to high t</a:t>
            </a:r>
          </a:p>
          <a:p>
            <a:r>
              <a:rPr lang="en-US" dirty="0" smtClean="0"/>
              <a:t>Next step in the project is to pursue studies related to the </a:t>
            </a:r>
            <a:r>
              <a:rPr lang="en-US" dirty="0" err="1" smtClean="0"/>
              <a:t>polarimeter</a:t>
            </a:r>
            <a:endParaRPr lang="en-US" dirty="0" smtClean="0"/>
          </a:p>
          <a:p>
            <a:pPr lvl="1"/>
            <a:r>
              <a:rPr lang="en-US" dirty="0" smtClean="0"/>
              <a:t>initial design and placement around the ring</a:t>
            </a:r>
          </a:p>
          <a:p>
            <a:r>
              <a:rPr lang="en-US" dirty="0" smtClean="0"/>
              <a:t>get a MC generator for polarized </a:t>
            </a:r>
            <a:r>
              <a:rPr lang="en-US" dirty="0" err="1"/>
              <a:t>e+p</a:t>
            </a:r>
            <a:r>
              <a:rPr lang="en-US" dirty="0"/>
              <a:t> 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e+p+γ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7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57849"/>
          </a:xfrm>
        </p:spPr>
        <p:txBody>
          <a:bodyPr/>
          <a:lstStyle/>
          <a:p>
            <a:r>
              <a:rPr lang="en-US" dirty="0" smtClean="0"/>
              <a:t>Summary at last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</a:t>
            </a:r>
            <a:r>
              <a:rPr lang="en-US" dirty="0" smtClean="0"/>
              <a:t>ost-doc hired</a:t>
            </a:r>
          </a:p>
          <a:p>
            <a:r>
              <a:rPr lang="en-US" dirty="0" smtClean="0"/>
              <a:t>framework set up to exchange machine beam line elements and field maps from C-AD to </a:t>
            </a:r>
            <a:r>
              <a:rPr lang="en-US" dirty="0" err="1" smtClean="0"/>
              <a:t>EicRoot</a:t>
            </a:r>
            <a:r>
              <a:rPr lang="en-US" dirty="0" smtClean="0"/>
              <a:t> simulation</a:t>
            </a:r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ajor progress in implementing working design for low Q</a:t>
            </a:r>
            <a:r>
              <a:rPr lang="en-US" baseline="30000" dirty="0" smtClean="0"/>
              <a:t>2</a:t>
            </a:r>
            <a:r>
              <a:rPr lang="en-US" dirty="0" smtClean="0"/>
              <a:t>-tagger in the </a:t>
            </a:r>
            <a:r>
              <a:rPr lang="en-US" dirty="0" err="1" smtClean="0"/>
              <a:t>EicRoot</a:t>
            </a:r>
            <a:r>
              <a:rPr lang="en-US" dirty="0" smtClean="0"/>
              <a:t> simulation framework</a:t>
            </a:r>
          </a:p>
          <a:p>
            <a:pPr lvl="1"/>
            <a:r>
              <a:rPr lang="en-US" dirty="0" smtClean="0"/>
              <a:t>initial geometry, design, and location</a:t>
            </a:r>
          </a:p>
          <a:p>
            <a:pPr lvl="1"/>
            <a:r>
              <a:rPr lang="en-US" dirty="0" smtClean="0"/>
              <a:t>acceptance studies</a:t>
            </a:r>
          </a:p>
          <a:p>
            <a:pPr lvl="2"/>
            <a:r>
              <a:rPr lang="en-US" dirty="0" smtClean="0"/>
              <a:t>given recommendations to C-AD to improve apertures</a:t>
            </a:r>
          </a:p>
          <a:p>
            <a:pPr lvl="1"/>
            <a:r>
              <a:rPr lang="en-US" dirty="0" smtClean="0"/>
              <a:t>simple reconstruction algorithm to determine scattering angle</a:t>
            </a:r>
          </a:p>
          <a:p>
            <a:r>
              <a:rPr lang="en-US" dirty="0" smtClean="0"/>
              <a:t>added roman pot studies to the list</a:t>
            </a:r>
          </a:p>
          <a:p>
            <a:pPr lvl="1"/>
            <a:r>
              <a:rPr lang="en-US" dirty="0" smtClean="0"/>
              <a:t>implemented a roman pot station at 18m and studied acceptance</a:t>
            </a:r>
          </a:p>
          <a:p>
            <a:pPr lvl="1"/>
            <a:r>
              <a:rPr lang="en-US" dirty="0" smtClean="0"/>
              <a:t>current IR design causes loss of high t protons in first magnet</a:t>
            </a:r>
          </a:p>
          <a:p>
            <a:pPr lvl="1"/>
            <a:r>
              <a:rPr lang="en-US" dirty="0" smtClean="0"/>
              <a:t>brought this to the attention of C-AD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1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4"/>
          <p:cNvSpPr txBox="1">
            <a:spLocks/>
          </p:cNvSpPr>
          <p:nvPr/>
        </p:nvSpPr>
        <p:spPr bwMode="auto">
          <a:xfrm>
            <a:off x="762000" y="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0" cap="all" spc="0" normalizeH="0" baseline="0" noProof="0" dirty="0" smtClean="0">
                <a:ln w="0"/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omic Sans MS Bold"/>
                <a:ea typeface="+mj-ea"/>
                <a:cs typeface="Comic Sans MS Bold"/>
              </a:rPr>
              <a:t>IR Design: FFAG</a:t>
            </a:r>
            <a:r>
              <a:rPr kumimoji="0" lang="en-US" sz="2800" i="1" kern="0" cap="all" dirty="0" smtClean="0">
                <a:ln w="0"/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blurRad="12700" stA="50000" endPos="50000" dist="5000" dir="5400000" sy="-100000" rotWithShape="0"/>
                </a:effectLst>
                <a:latin typeface="Comic Sans MS Bold"/>
                <a:ea typeface="+mj-ea"/>
                <a:cs typeface="Comic Sans MS Bold"/>
              </a:rPr>
              <a:t> BYPASS</a:t>
            </a:r>
            <a:endParaRPr kumimoji="0" lang="en-US" sz="2800" b="1" i="1" u="none" strike="noStrike" kern="0" cap="all" spc="0" normalizeH="0" baseline="0" noProof="0" dirty="0">
              <a:ln w="0"/>
              <a:solidFill>
                <a:srgbClr val="0000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omic Sans MS Bold"/>
              <a:ea typeface="+mj-ea"/>
              <a:cs typeface="Comic Sans MS Bol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6285" y="470330"/>
            <a:ext cx="2524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by Stephen Brooks</a:t>
            </a:r>
            <a:endParaRPr lang="en-US" sz="2000" u="sng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78B1-1B8B-1E49-8C17-9FA8E63349F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8160" y="5798475"/>
            <a:ext cx="81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space constraints need to be taken into account in detector, e-</a:t>
            </a:r>
            <a:r>
              <a:rPr lang="en-US" dirty="0" err="1" smtClean="0"/>
              <a:t>polarimeter</a:t>
            </a:r>
            <a:r>
              <a:rPr lang="en-US" dirty="0" smtClean="0"/>
              <a:t>, </a:t>
            </a:r>
            <a:r>
              <a:rPr lang="en-US" dirty="0" err="1" smtClean="0"/>
              <a:t>lumi</a:t>
            </a:r>
            <a:r>
              <a:rPr lang="en-US" dirty="0" smtClean="0"/>
              <a:t>-monitor and tagger design design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4981" y="1241050"/>
            <a:ext cx="7903503" cy="4445720"/>
            <a:chOff x="634981" y="1241050"/>
            <a:chExt cx="7903503" cy="4445720"/>
          </a:xfrm>
        </p:grpSpPr>
        <p:pic>
          <p:nvPicPr>
            <p:cNvPr id="20" name="Picture 19" descr="PHENIXbypass_draft_persp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4981" y="1241050"/>
              <a:ext cx="7903503" cy="444572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1043748" y="4980359"/>
              <a:ext cx="1825419" cy="399952"/>
            </a:xfrm>
            <a:prstGeom prst="rect">
              <a:avLst/>
            </a:prstGeom>
            <a:solidFill>
              <a:srgbClr val="F4FDFF"/>
            </a:solidFill>
          </p:spPr>
          <p:txBody>
            <a:bodyPr wrap="square" lIns="91283" tIns="45642" rIns="91283" bIns="45642">
              <a:spAutoFit/>
            </a:bodyPr>
            <a:lstStyle/>
            <a:p>
              <a:pPr algn="ctr"/>
              <a:r>
                <a:rPr lang="en-US" sz="2000" u="sng" dirty="0" smtClean="0"/>
                <a:t>IR-8 hall</a:t>
              </a:r>
              <a:endParaRPr lang="en-US" sz="2000" u="sng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V="1">
              <a:off x="2645748" y="2958855"/>
              <a:ext cx="1493378" cy="10700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2195654" y="4074517"/>
              <a:ext cx="638237" cy="338397"/>
            </a:xfrm>
            <a:prstGeom prst="rect">
              <a:avLst/>
            </a:prstGeom>
            <a:solidFill>
              <a:srgbClr val="F4FDFF"/>
            </a:solidFill>
          </p:spPr>
          <p:txBody>
            <a:bodyPr wrap="square" lIns="91283" tIns="45642" rIns="91283" bIns="45642">
              <a:spAutoFit/>
            </a:bodyPr>
            <a:lstStyle/>
            <a:p>
              <a:pPr algn="ctr"/>
              <a:r>
                <a:rPr lang="en-US" sz="1600" dirty="0" smtClean="0"/>
                <a:t>IP</a:t>
              </a:r>
              <a:endParaRPr lang="en-US" sz="1600" dirty="0"/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10800000">
              <a:off x="4594465" y="3108513"/>
              <a:ext cx="2166893" cy="3324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Rectangle 28"/>
            <p:cNvSpPr/>
            <p:nvPr/>
          </p:nvSpPr>
          <p:spPr>
            <a:xfrm>
              <a:off x="6232208" y="3521422"/>
              <a:ext cx="1705038" cy="338397"/>
            </a:xfrm>
            <a:prstGeom prst="rect">
              <a:avLst/>
            </a:prstGeom>
            <a:solidFill>
              <a:srgbClr val="F4FDFF"/>
            </a:solidFill>
          </p:spPr>
          <p:txBody>
            <a:bodyPr wrap="square" lIns="91283" tIns="45642" rIns="91283" bIns="45642">
              <a:spAutoFit/>
            </a:bodyPr>
            <a:lstStyle/>
            <a:p>
              <a:pPr algn="ctr"/>
              <a:r>
                <a:rPr lang="en-US" sz="1600" dirty="0" smtClean="0"/>
                <a:t>FFAG lattice</a:t>
              </a:r>
              <a:endParaRPr lang="en-US" sz="1600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210024" y="1270000"/>
              <a:ext cx="41729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200" dirty="0" smtClean="0">
                  <a:solidFill>
                    <a:srgbClr val="FFFFFF"/>
                  </a:solidFill>
                </a:rPr>
                <a:t> The </a:t>
              </a:r>
              <a:r>
                <a:rPr lang="en-US" sz="1200" dirty="0">
                  <a:solidFill>
                    <a:srgbClr val="FFFFFF"/>
                  </a:solidFill>
                </a:rPr>
                <a:t>bypass is 2.40m outside the current RHIC IP.</a:t>
              </a:r>
            </a:p>
            <a:p>
              <a:pPr marL="171450" indent="-1714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200" dirty="0" smtClean="0">
                  <a:solidFill>
                    <a:srgbClr val="FFFFFF"/>
                  </a:solidFill>
                </a:rPr>
                <a:t> The </a:t>
              </a:r>
              <a:r>
                <a:rPr lang="en-US" sz="1200" dirty="0">
                  <a:solidFill>
                    <a:srgbClr val="FFFFFF"/>
                  </a:solidFill>
                </a:rPr>
                <a:t>detector </a:t>
              </a:r>
              <a:r>
                <a:rPr lang="en-US" sz="1200" dirty="0" smtClean="0">
                  <a:solidFill>
                    <a:srgbClr val="FFFFFF"/>
                  </a:solidFill>
                </a:rPr>
                <a:t>center </a:t>
              </a:r>
              <a:r>
                <a:rPr lang="en-US" sz="1200" dirty="0">
                  <a:solidFill>
                    <a:srgbClr val="FFFFFF"/>
                  </a:solidFill>
                </a:rPr>
                <a:t>line is 2.10m inside the current </a:t>
              </a:r>
              <a:endParaRPr lang="en-US" sz="1200" dirty="0" smtClean="0">
                <a:solidFill>
                  <a:srgbClr val="FFFFFF"/>
                </a:solidFill>
              </a:endParaRPr>
            </a:p>
            <a:p>
              <a:pPr>
                <a:buClr>
                  <a:srgbClr val="0000FF"/>
                </a:buClr>
              </a:pPr>
              <a:r>
                <a:rPr lang="en-US" sz="1200" dirty="0" smtClean="0">
                  <a:solidFill>
                    <a:srgbClr val="FFFFFF"/>
                  </a:solidFill>
                </a:rPr>
                <a:t>    RHIC </a:t>
              </a:r>
              <a:r>
                <a:rPr lang="en-US" sz="1200" dirty="0">
                  <a:solidFill>
                    <a:srgbClr val="FFFFFF"/>
                  </a:solidFill>
                </a:rPr>
                <a:t>IP.</a:t>
              </a:r>
            </a:p>
            <a:p>
              <a:pPr marL="171450" indent="-171450">
                <a:buClr>
                  <a:srgbClr val="0000FF"/>
                </a:buClr>
                <a:buFont typeface="Wingdings" charset="2"/>
                <a:buChar char="q"/>
              </a:pPr>
              <a:r>
                <a:rPr lang="en-US" sz="1200" dirty="0" smtClean="0">
                  <a:solidFill>
                    <a:srgbClr val="FFFFFF"/>
                  </a:solidFill>
                </a:rPr>
                <a:t> Relative </a:t>
              </a:r>
              <a:r>
                <a:rPr lang="en-US" sz="1200" dirty="0">
                  <a:solidFill>
                    <a:srgbClr val="FFFFFF"/>
                  </a:solidFill>
                </a:rPr>
                <a:t>spacing is 4.5m.</a:t>
              </a:r>
              <a:endParaRPr lang="en-US" sz="1200" dirty="0">
                <a:solidFill>
                  <a:srgbClr val="FFFFFF"/>
                </a:solidFill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36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255"/>
            <a:ext cx="8229600" cy="75601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EicRoot</a:t>
            </a:r>
            <a:r>
              <a:rPr lang="en-US" dirty="0" smtClean="0"/>
              <a:t> simulation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7578"/>
            <a:ext cx="8229600" cy="5040294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EicRoot</a:t>
            </a:r>
            <a:r>
              <a:rPr lang="en-US" sz="2400" dirty="0" smtClean="0"/>
              <a:t> is the EIC implementation of the </a:t>
            </a:r>
            <a:r>
              <a:rPr lang="en-US" sz="2400" dirty="0" err="1" smtClean="0"/>
              <a:t>FairRoot</a:t>
            </a:r>
            <a:r>
              <a:rPr lang="en-US" sz="2400" dirty="0" smtClean="0"/>
              <a:t> </a:t>
            </a:r>
            <a:r>
              <a:rPr lang="en-US" sz="2400" dirty="0"/>
              <a:t>framework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err="1">
                <a:hlinkClick r:id="rId2"/>
              </a:rPr>
              <a:t>wiki.bnl.gov</a:t>
            </a:r>
            <a:r>
              <a:rPr lang="en-US" sz="2400" dirty="0">
                <a:hlinkClick r:id="rId2"/>
              </a:rPr>
              <a:t>/</a:t>
            </a:r>
            <a:r>
              <a:rPr lang="en-US" sz="2400" dirty="0" err="1">
                <a:hlinkClick r:id="rId2"/>
              </a:rPr>
              <a:t>eic</a:t>
            </a:r>
            <a:r>
              <a:rPr lang="en-US" sz="2400" dirty="0">
                <a:hlinkClick r:id="rId2"/>
              </a:rPr>
              <a:t>/</a:t>
            </a:r>
            <a:r>
              <a:rPr lang="en-US" sz="2400" dirty="0" err="1">
                <a:hlinkClick r:id="rId2"/>
              </a:rPr>
              <a:t>index.php</a:t>
            </a:r>
            <a:r>
              <a:rPr lang="en-US" sz="2400" dirty="0">
                <a:hlinkClick r:id="rId2"/>
              </a:rPr>
              <a:t>/</a:t>
            </a:r>
            <a:r>
              <a:rPr lang="en-US" sz="2400" dirty="0" err="1">
                <a:hlinkClick r:id="rId2"/>
              </a:rPr>
              <a:t>Eicroot</a:t>
            </a:r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ain features:</a:t>
            </a:r>
          </a:p>
          <a:p>
            <a:pPr lvl="1"/>
            <a:r>
              <a:rPr lang="en-US" sz="2000" dirty="0" smtClean="0"/>
              <a:t>use ROOT for detector geometry implementation, data handling and analysis</a:t>
            </a:r>
          </a:p>
          <a:p>
            <a:pPr lvl="1"/>
            <a:r>
              <a:rPr lang="en-US" sz="2000" dirty="0" smtClean="0"/>
              <a:t>use GEANT (3 or 4) for particle tracking and interaction with materials</a:t>
            </a:r>
          </a:p>
          <a:p>
            <a:pPr lvl="1"/>
            <a:r>
              <a:rPr lang="en-US" sz="2000" dirty="0" smtClean="0"/>
              <a:t>import beam line elements and magnetic field maps from files obtained by C-AD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468"/>
            <a:ext cx="8229600" cy="7560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IR setup in </a:t>
            </a:r>
            <a:r>
              <a:rPr lang="en-US" dirty="0" err="1" smtClean="0"/>
              <a:t>EicRoot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62" y="2185233"/>
            <a:ext cx="9144000" cy="310847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4839450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175926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556501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489304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476436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353569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641658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21107" y="3483917"/>
            <a:ext cx="18408" cy="1030656"/>
          </a:xfrm>
          <a:prstGeom prst="line">
            <a:avLst/>
          </a:prstGeom>
          <a:ln w="4127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5027" y="4477758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z = -45m            -35m                      -15m           -4m  0m  4m                   18m                            38m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53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36760"/>
            <a:ext cx="8042276" cy="7963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General Software Improvements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06487"/>
            <a:ext cx="8042276" cy="4343400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EicRoot</a:t>
            </a:r>
            <a:endParaRPr lang="en-US" sz="2000" dirty="0" smtClean="0"/>
          </a:p>
          <a:p>
            <a:pPr lvl="1"/>
            <a:r>
              <a:rPr lang="en-US" sz="1800" dirty="0" smtClean="0"/>
              <a:t>magnetic field scaling</a:t>
            </a:r>
          </a:p>
          <a:p>
            <a:pPr lvl="2"/>
            <a:r>
              <a:rPr lang="en-US" sz="1600" dirty="0" smtClean="0"/>
              <a:t>the field implementations from C-AD are for 20x250 </a:t>
            </a:r>
            <a:r>
              <a:rPr lang="en-US" sz="1600" dirty="0" err="1" smtClean="0"/>
              <a:t>ep</a:t>
            </a:r>
            <a:r>
              <a:rPr lang="en-US" sz="1600" dirty="0" smtClean="0"/>
              <a:t> collisions</a:t>
            </a:r>
          </a:p>
          <a:p>
            <a:pPr lvl="2"/>
            <a:r>
              <a:rPr lang="en-US" sz="1600" dirty="0" smtClean="0"/>
              <a:t>code importing the fields has been modified to allow one to scale the field for doing simulations with different energies</a:t>
            </a:r>
          </a:p>
          <a:p>
            <a:pPr lvl="2"/>
            <a:r>
              <a:rPr lang="en-US" sz="1600" dirty="0" smtClean="0"/>
              <a:t>see the wiki page for details </a:t>
            </a:r>
            <a:r>
              <a:rPr lang="en-US" sz="1600" u="sng" dirty="0">
                <a:hlinkClick r:id="rId2"/>
              </a:rPr>
              <a:t>https://wiki.bnl.gov/eic/</a:t>
            </a:r>
            <a:r>
              <a:rPr lang="en-US" sz="1600" u="sng" dirty="0" smtClean="0">
                <a:hlinkClick r:id="rId2"/>
              </a:rPr>
              <a:t>index.php/Eicroot</a:t>
            </a:r>
            <a:r>
              <a:rPr lang="en-US" sz="1600" u="sng" dirty="0">
                <a:hlinkClick r:id="rId2"/>
              </a:rPr>
              <a:t>#</a:t>
            </a:r>
            <a:r>
              <a:rPr lang="en-US" sz="1600" u="sng" dirty="0" smtClean="0">
                <a:hlinkClick r:id="rId2"/>
              </a:rPr>
              <a:t>Realistic_IR_Magnet_Setup</a:t>
            </a:r>
            <a:endParaRPr lang="en-US" sz="1600" u="sng" dirty="0" smtClean="0"/>
          </a:p>
          <a:p>
            <a:r>
              <a:rPr lang="en-US" sz="2000" dirty="0" err="1" smtClean="0"/>
              <a:t>eicsmear</a:t>
            </a:r>
            <a:r>
              <a:rPr lang="en-US" sz="2000" dirty="0" smtClean="0"/>
              <a:t> (</a:t>
            </a:r>
            <a:r>
              <a:rPr lang="en-US" sz="2000" dirty="0" err="1" smtClean="0"/>
              <a:t>BuildTree</a:t>
            </a:r>
            <a:r>
              <a:rPr lang="en-US" sz="2000" dirty="0" smtClean="0"/>
              <a:t> module)</a:t>
            </a:r>
          </a:p>
          <a:p>
            <a:pPr lvl="1"/>
            <a:r>
              <a:rPr lang="en-US" sz="1800" dirty="0" err="1" smtClean="0"/>
              <a:t>BuildTree</a:t>
            </a:r>
            <a:r>
              <a:rPr lang="en-US" sz="1800" dirty="0" smtClean="0"/>
              <a:t> module converts ASCII files from MC generators and converts to </a:t>
            </a:r>
            <a:r>
              <a:rPr lang="en-US" sz="1800" dirty="0" err="1" smtClean="0"/>
              <a:t>EICTrees</a:t>
            </a:r>
            <a:r>
              <a:rPr lang="en-US" sz="1800" dirty="0" smtClean="0"/>
              <a:t> for analysis</a:t>
            </a:r>
          </a:p>
          <a:p>
            <a:pPr lvl="1"/>
            <a:r>
              <a:rPr lang="en-US" sz="1800" dirty="0" smtClean="0"/>
              <a:t>now can add in smearing of vertex position in </a:t>
            </a:r>
            <a:r>
              <a:rPr lang="en-US" sz="1800" dirty="0" err="1" smtClean="0"/>
              <a:t>x,y,z</a:t>
            </a:r>
            <a:r>
              <a:rPr lang="en-US" sz="1800" dirty="0" smtClean="0"/>
              <a:t> given a distribution and width</a:t>
            </a:r>
          </a:p>
          <a:p>
            <a:pPr lvl="1"/>
            <a:r>
              <a:rPr lang="en-US" sz="1800" dirty="0" smtClean="0"/>
              <a:t>also can add the effect of the crossing angle and angular beam divergence</a:t>
            </a:r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4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47087"/>
          </a:xfrm>
        </p:spPr>
        <p:txBody>
          <a:bodyPr/>
          <a:lstStyle/>
          <a:p>
            <a:r>
              <a:rPr lang="en-US" sz="4000" dirty="0" smtClean="0"/>
              <a:t>Luminosity</a:t>
            </a:r>
            <a:r>
              <a:rPr lang="en-US" dirty="0" smtClean="0"/>
              <a:t>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84963"/>
            <a:ext cx="8042276" cy="43434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</a:t>
            </a:r>
            <a:r>
              <a:rPr lang="en-US" dirty="0" smtClean="0"/>
              <a:t>uminosity measurement essential for physics analyses!</a:t>
            </a:r>
          </a:p>
          <a:p>
            <a:r>
              <a:rPr lang="en-US" dirty="0"/>
              <a:t>m</a:t>
            </a:r>
            <a:r>
              <a:rPr lang="en-US" dirty="0" smtClean="0"/>
              <a:t>odel after ZEUS (HERAII) design and measurement</a:t>
            </a:r>
          </a:p>
          <a:p>
            <a:r>
              <a:rPr lang="en-US" dirty="0" smtClean="0"/>
              <a:t>measure luminosity via </a:t>
            </a:r>
            <a:r>
              <a:rPr lang="en-US" dirty="0" err="1" smtClean="0"/>
              <a:t>e+p</a:t>
            </a:r>
            <a:r>
              <a:rPr lang="en-US" dirty="0" smtClean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e+p+γ</a:t>
            </a:r>
            <a:endParaRPr lang="en-US" dirty="0" smtClean="0"/>
          </a:p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installed on outgoing electron beam line</a:t>
            </a:r>
          </a:p>
          <a:p>
            <a:pPr lvl="1"/>
            <a:r>
              <a:rPr lang="en-US" dirty="0" smtClean="0"/>
              <a:t>dedicated photon line with converter </a:t>
            </a:r>
            <a:r>
              <a:rPr lang="en-US" dirty="0" err="1" smtClean="0"/>
              <a:t>endcap</a:t>
            </a:r>
            <a:endParaRPr lang="en-US" dirty="0" smtClean="0"/>
          </a:p>
          <a:p>
            <a:pPr lvl="1"/>
            <a:r>
              <a:rPr lang="en-US" dirty="0" smtClean="0"/>
              <a:t>dipole magnet for a pair spectrometer</a:t>
            </a:r>
          </a:p>
          <a:p>
            <a:pPr lvl="1"/>
            <a:r>
              <a:rPr lang="en-US" dirty="0" smtClean="0"/>
              <a:t>set of three </a:t>
            </a:r>
            <a:r>
              <a:rPr lang="en-US" dirty="0" err="1" smtClean="0"/>
              <a:t>emcals</a:t>
            </a:r>
            <a:endParaRPr lang="en-US" dirty="0" smtClean="0"/>
          </a:p>
          <a:p>
            <a:pPr lvl="2"/>
            <a:r>
              <a:rPr lang="en-US" dirty="0" smtClean="0"/>
              <a:t>a central </a:t>
            </a:r>
            <a:r>
              <a:rPr lang="en-US" dirty="0" err="1" smtClean="0"/>
              <a:t>emcal</a:t>
            </a:r>
            <a:r>
              <a:rPr lang="en-US" dirty="0" smtClean="0"/>
              <a:t> in line with the beam</a:t>
            </a:r>
          </a:p>
          <a:p>
            <a:pPr lvl="2"/>
            <a:r>
              <a:rPr lang="en-US" dirty="0" err="1" smtClean="0"/>
              <a:t>emcals</a:t>
            </a:r>
            <a:r>
              <a:rPr lang="en-US" dirty="0" smtClean="0"/>
              <a:t> above/below the central for </a:t>
            </a:r>
            <a:r>
              <a:rPr lang="en-US" dirty="0" err="1" smtClean="0"/>
              <a:t>e+e</a:t>
            </a:r>
            <a:r>
              <a:rPr lang="en-US" dirty="0" smtClean="0"/>
              <a:t>- from converted photons in the </a:t>
            </a:r>
            <a:r>
              <a:rPr lang="en-US" dirty="0" err="1" smtClean="0"/>
              <a:t>endcap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ain goal of the current study, ensure there is room in the current IR design from C-AD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70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608" y="82638"/>
            <a:ext cx="8229600" cy="756017"/>
          </a:xfrm>
        </p:spPr>
        <p:txBody>
          <a:bodyPr>
            <a:noAutofit/>
          </a:bodyPr>
          <a:lstStyle/>
          <a:p>
            <a:r>
              <a:rPr lang="en-US" sz="3600" dirty="0" smtClean="0"/>
              <a:t>Luminosity Monitor Implementation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704-E45E-C841-91A6-7ED0CC84EF9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1878"/>
            <a:ext cx="9144000" cy="310847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4841212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196096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558263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491066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478198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355331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643420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57200" y="2300562"/>
            <a:ext cx="18408" cy="1030656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13265" y="3294403"/>
            <a:ext cx="9157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z = -45m           -35m                       -15m           -4m  0m  4m                   18m                            38m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2932" y="1214693"/>
            <a:ext cx="1656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FFAG bypass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-1" y="1584025"/>
            <a:ext cx="3355331" cy="71653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2"/>
          </p:cNvCxnSpPr>
          <p:nvPr/>
        </p:nvCxnSpPr>
        <p:spPr>
          <a:xfrm>
            <a:off x="-1" y="1942294"/>
            <a:ext cx="1882298" cy="4915706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6"/>
          </p:cNvCxnSpPr>
          <p:nvPr/>
        </p:nvCxnSpPr>
        <p:spPr>
          <a:xfrm>
            <a:off x="3355330" y="1942294"/>
            <a:ext cx="1509850" cy="2376737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297" y="4319031"/>
            <a:ext cx="2982883" cy="253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261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1292</TotalTime>
  <Words>1630</Words>
  <Application>Microsoft Macintosh PowerPoint</Application>
  <PresentationFormat>On-screen Show (4:3)</PresentationFormat>
  <Paragraphs>240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Breeze</vt:lpstr>
      <vt:lpstr>Equation</vt:lpstr>
      <vt:lpstr>R&amp;D Proposal for an electron polarimeter, a luminosity monitor, and a low Q2-tagger: eRD12 Status Update</vt:lpstr>
      <vt:lpstr>Outline</vt:lpstr>
      <vt:lpstr>Summary at last meeting</vt:lpstr>
      <vt:lpstr>PowerPoint Presentation</vt:lpstr>
      <vt:lpstr>EicRoot simulation setup</vt:lpstr>
      <vt:lpstr>The IR setup in EicRoot</vt:lpstr>
      <vt:lpstr>General Software Improvements</vt:lpstr>
      <vt:lpstr>Luminosity Measurement</vt:lpstr>
      <vt:lpstr>Luminosity Monitor Implementation </vt:lpstr>
      <vt:lpstr>Luminosity Monitor Implementation</vt:lpstr>
      <vt:lpstr>Finding Space for the Lumi Monitor</vt:lpstr>
      <vt:lpstr>Is +/- 4mrad enough?   Short answer yes!</vt:lpstr>
      <vt:lpstr>Lumi monitor study – the e+p  e+p+γprocess</vt:lpstr>
      <vt:lpstr>Luminosity monitor study – beam optics</vt:lpstr>
      <vt:lpstr>Luminosity monitor study – additional effect of beam steering</vt:lpstr>
      <vt:lpstr>Low Q2-tagger Implementation</vt:lpstr>
      <vt:lpstr>Update on low Q2-tagger</vt:lpstr>
      <vt:lpstr>Energy reconstruction in the low Q2-tagger</vt:lpstr>
      <vt:lpstr>Roman Pot Implementation</vt:lpstr>
      <vt:lpstr>Crunching some numbers…how close can we place the RP to the beam?</vt:lpstr>
      <vt:lpstr>roman pot acceptance: one station at 18m</vt:lpstr>
      <vt:lpstr>roman pot acceptance: one station at 18m</vt:lpstr>
      <vt:lpstr>Addition of a close station at 4.25m</vt:lpstr>
      <vt:lpstr>Electron Polarimetry</vt:lpstr>
      <vt:lpstr>to do for the next year</vt:lpstr>
      <vt:lpstr>Summary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Proposal for an electron polarimeter, a luminosity monitor, and a low Q2-tagger: eRD12 Status Update</dc:title>
  <dc:creator>Richard Petti</dc:creator>
  <cp:lastModifiedBy>Richard Petti</cp:lastModifiedBy>
  <cp:revision>90</cp:revision>
  <dcterms:created xsi:type="dcterms:W3CDTF">2015-06-25T13:31:49Z</dcterms:created>
  <dcterms:modified xsi:type="dcterms:W3CDTF">2015-07-01T15:09:48Z</dcterms:modified>
</cp:coreProperties>
</file>